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EB Garamond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AAA59F-484B-4AEB-9B89-7873FD8A4296}">
  <a:tblStyle styleId="{D7AAA59F-484B-4AEB-9B89-7873FD8A42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EBGaramon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BGaramond-italic.fntdata"/><Relationship Id="rId50" Type="http://schemas.openxmlformats.org/officeDocument/2006/relationships/font" Target="fonts/EBGaramond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EBGaramond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51048ea4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c51048ea4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51048ea4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51048ea4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51048ea4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51048ea4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51048ea4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51048ea4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51048ea4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51048ea4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51048ea4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51048ea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89aad0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89aad0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89aad0f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89aad0f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89aad0fb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89aad0fb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51048e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51048e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51048ea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51048ea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44f580e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44f580e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44f580e7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44f580e7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44f580e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44f580e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44f580e7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c44f580e7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71da4b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c71da4b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71da4b8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71da4b8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71da4b8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71da4b8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71da4b8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c71da4b8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71da4b8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c71da4b8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8f16bda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8f16bda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51048ea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51048ea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8f16bda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c8f16bda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8f16bda8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8f16bda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8f16bda8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8f16bda8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65087f5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65087f5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65087f5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c65087f5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65087f5d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65087f5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65087f5d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65087f5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c65087f5d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c65087f5d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c65087f5d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c65087f5d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c65087f5d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c65087f5d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51048ea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c51048ea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8f16bda8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c8f16bda8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51048ea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51048ea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51048ea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51048ea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51048ea4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51048ea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51048ea4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51048ea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51048ea4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51048ea4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74"/>
            <a:ext cx="71367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Patient Survival Prediction: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Introduction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Outlier and Error Detection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Problem</a:t>
            </a:r>
            <a:r>
              <a:rPr lang="ca"/>
              <a:t>: unclear if sampling error or outlier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ca"/>
              <a:t>Solution</a:t>
            </a:r>
            <a:r>
              <a:rPr lang="ca"/>
              <a:t>: Drop them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Outlier and Error Detection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How did we define an outlier?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0F111A"/>
                </a:solidFill>
                <a:latin typeface="Courier New"/>
                <a:ea typeface="Courier New"/>
                <a:cs typeface="Courier New"/>
                <a:sym typeface="Courier New"/>
              </a:rPr>
              <a:t>(df[column] &gt; df[column].mean()+</a:t>
            </a:r>
            <a:r>
              <a:rPr lang="ca" sz="1400">
                <a:solidFill>
                  <a:srgbClr val="0F111A"/>
                </a:solidFill>
                <a:latin typeface="Courier New"/>
                <a:ea typeface="Courier New"/>
                <a:cs typeface="Courier New"/>
                <a:sym typeface="Courier New"/>
              </a:rPr>
              <a:t>2 * </a:t>
            </a:r>
            <a:r>
              <a:rPr lang="ca" sz="1400">
                <a:solidFill>
                  <a:srgbClr val="0F111A"/>
                </a:solidFill>
                <a:latin typeface="Courier New"/>
                <a:ea typeface="Courier New"/>
                <a:cs typeface="Courier New"/>
                <a:sym typeface="Courier New"/>
              </a:rPr>
              <a:t>df[column].std()) &amp; (df['hospital_death'] != 1.0)</a:t>
            </a:r>
            <a:endParaRPr b="1" sz="1400">
              <a:solidFill>
                <a:srgbClr val="0F111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Imputation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Correlation between 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ca"/>
              <a:t> and 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weight</a:t>
            </a:r>
            <a:r>
              <a:rPr lang="ca"/>
              <a:t>: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/>
              <a:t>do regression to fill in missing values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Since some rows are missing both values, we fill in the remaining ones with the mean.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Imputation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</a:t>
            </a:r>
            <a:r>
              <a:rPr lang="ca"/>
              <a:t>alculate missing 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bmi</a:t>
            </a:r>
            <a:r>
              <a:rPr lang="ca"/>
              <a:t> values according to the usual calculation of the body mass index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 bmi(weight, height):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weight / ((height/100)**2)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Imputation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Remaining columns:</a:t>
            </a:r>
            <a:endParaRPr b="1"/>
          </a:p>
          <a:p>
            <a:pPr indent="-342900" lvl="0" marL="457200" rtl="0" algn="ctr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convert one hot encoding columns from 1/0 to True/False.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Fill in missing values with mean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Final Dataset After Pre-Processing</a:t>
            </a:r>
            <a:endParaRPr/>
          </a:p>
        </p:txBody>
      </p:sp>
      <p:graphicFrame>
        <p:nvGraphicFramePr>
          <p:cNvPr id="180" name="Google Shape;180;p27"/>
          <p:cNvGraphicFramePr/>
          <p:nvPr/>
        </p:nvGraphicFramePr>
        <p:xfrm>
          <a:off x="1706400" y="20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{D7AAA59F-484B-4AEB-9B89-7873FD8A4296}</a:tableStyleId>
              </a:tblPr>
              <a:tblGrid>
                <a:gridCol w="2865600"/>
                <a:gridCol w="2865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Number of rows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26691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Number of columns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81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Integer / Boolean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57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Decimal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13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String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Other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ctrTitle"/>
          </p:nvPr>
        </p:nvSpPr>
        <p:spPr>
          <a:xfrm>
            <a:off x="1004150" y="1751774"/>
            <a:ext cx="71367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criteria of data mining models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Usage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Training Data: </a:t>
            </a:r>
            <a:r>
              <a:rPr b="1" lang="ca"/>
              <a:t>70%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Evaluation Data: </a:t>
            </a:r>
            <a:r>
              <a:rPr b="1" lang="ca"/>
              <a:t>30%</a:t>
            </a:r>
            <a:endParaRPr b="1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metric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 sz="2700"/>
              <a:t>Accuracy</a:t>
            </a:r>
            <a:endParaRPr b="1" sz="2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ca"/>
              <a:t>Problem</a:t>
            </a:r>
            <a:r>
              <a:rPr lang="ca"/>
              <a:t>: unbalances</a:t>
            </a:r>
            <a:endParaRPr b="1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ctrTitle"/>
          </p:nvPr>
        </p:nvSpPr>
        <p:spPr>
          <a:xfrm>
            <a:off x="1004150" y="1751774"/>
            <a:ext cx="71367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Execution of different machine learning methods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1004150" y="1751774"/>
            <a:ext cx="71367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Description of the Original Data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Naïve Bayes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31365" l="7052" r="17441" t="56457"/>
          <a:stretch/>
        </p:blipFill>
        <p:spPr>
          <a:xfrm>
            <a:off x="466700" y="2290425"/>
            <a:ext cx="8677300" cy="7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3156150" y="1290125"/>
            <a:ext cx="2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EB Garamond"/>
                <a:ea typeface="EB Garamond"/>
                <a:cs typeface="EB Garamond"/>
                <a:sym typeface="EB Garamond"/>
              </a:rPr>
              <a:t>P(A|B) = P(B|A) * P(A) / P(B)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2016450" y="1828025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EB Garamond"/>
                <a:ea typeface="EB Garamond"/>
                <a:cs typeface="EB Garamond"/>
                <a:sym typeface="EB Garamond"/>
              </a:rPr>
              <a:t>P(y|x1,...,xn) = P(x1|y)*...*P(xn|y)*P(y) / (P(x1)*...*P(xn))</a:t>
            </a:r>
            <a:endParaRPr b="1" sz="1700"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25719" l="6145" r="75083" t="68141"/>
          <a:stretch/>
        </p:blipFill>
        <p:spPr>
          <a:xfrm>
            <a:off x="379875" y="3070150"/>
            <a:ext cx="2107125" cy="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4">
            <a:alphaModFix/>
          </a:blip>
          <a:srcRect b="34173" l="7038" r="44518" t="62296"/>
          <a:stretch/>
        </p:blipFill>
        <p:spPr>
          <a:xfrm>
            <a:off x="466700" y="3417250"/>
            <a:ext cx="5939751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5">
            <a:alphaModFix/>
          </a:blip>
          <a:srcRect b="28185" l="6902" r="68106" t="60421"/>
          <a:stretch/>
        </p:blipFill>
        <p:spPr>
          <a:xfrm>
            <a:off x="466700" y="3814550"/>
            <a:ext cx="32007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12111" l="1604" r="70596" t="26535"/>
          <a:stretch/>
        </p:blipFill>
        <p:spPr>
          <a:xfrm>
            <a:off x="203175" y="874413"/>
            <a:ext cx="3275152" cy="40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b="7054" l="0" r="50332" t="28636"/>
          <a:stretch/>
        </p:blipFill>
        <p:spPr>
          <a:xfrm>
            <a:off x="3478325" y="874412"/>
            <a:ext cx="5601637" cy="40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167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Naïve Bayes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K-NN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36308" l="6808" r="59151" t="19245"/>
          <a:stretch/>
        </p:blipFill>
        <p:spPr>
          <a:xfrm>
            <a:off x="3391524" y="500525"/>
            <a:ext cx="1668874" cy="12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4">
            <a:alphaModFix/>
          </a:blip>
          <a:srcRect b="33710" l="3322" r="17937" t="43521"/>
          <a:stretch/>
        </p:blipFill>
        <p:spPr>
          <a:xfrm>
            <a:off x="311700" y="1884250"/>
            <a:ext cx="7549136" cy="12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5">
            <a:alphaModFix/>
          </a:blip>
          <a:srcRect b="42183" l="2598" r="48006" t="42964"/>
          <a:stretch/>
        </p:blipFill>
        <p:spPr>
          <a:xfrm>
            <a:off x="311700" y="3308775"/>
            <a:ext cx="5793349" cy="9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133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K-NN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5899" l="1330" r="51990" t="27139"/>
          <a:stretch/>
        </p:blipFill>
        <p:spPr>
          <a:xfrm>
            <a:off x="1990475" y="701300"/>
            <a:ext cx="5163050" cy="41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Mario Font Blanc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1366763"/>
            <a:ext cx="41338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700" y="2295450"/>
            <a:ext cx="39814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5" y="1304825"/>
            <a:ext cx="3929550" cy="294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275" y="1792001"/>
            <a:ext cx="4271000" cy="19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Mario Font Blanc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550"/>
            <a:ext cx="8839198" cy="29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Mario Font Blanc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500" y="500900"/>
            <a:ext cx="9292851" cy="41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63" y="40875"/>
            <a:ext cx="7663774" cy="49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1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Linear SVM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289" name="Google Shape;289;p41"/>
          <p:cNvCxnSpPr/>
          <p:nvPr/>
        </p:nvCxnSpPr>
        <p:spPr>
          <a:xfrm>
            <a:off x="429650" y="1689575"/>
            <a:ext cx="180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1"/>
          <p:cNvSpPr txBox="1"/>
          <p:nvPr>
            <p:ph type="title"/>
          </p:nvPr>
        </p:nvSpPr>
        <p:spPr>
          <a:xfrm>
            <a:off x="276675" y="2928150"/>
            <a:ext cx="2194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Default Parameters: C = 1</a:t>
            </a:r>
            <a:endParaRPr sz="1811"/>
          </a:p>
        </p:txBody>
      </p:sp>
      <p:sp>
        <p:nvSpPr>
          <p:cNvPr id="291" name="Google Shape;291;p41"/>
          <p:cNvSpPr txBox="1"/>
          <p:nvPr>
            <p:ph type="title"/>
          </p:nvPr>
        </p:nvSpPr>
        <p:spPr>
          <a:xfrm>
            <a:off x="6485300" y="2380475"/>
            <a:ext cx="2719200" cy="2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</a:t>
            </a:r>
            <a:r>
              <a:rPr lang="ca" sz="1811"/>
              <a:t>9205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Nº of supports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3921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11"/>
              <a:t>	 </a:t>
            </a:r>
            <a:r>
              <a:rPr lang="ca" sz="1611"/>
              <a:t>( 3885 of them have slacks)</a:t>
            </a:r>
            <a:endParaRPr sz="16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Prop of Supports: 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0.2098</a:t>
            </a:r>
            <a:endParaRPr sz="1811"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851" y="1769525"/>
            <a:ext cx="3620775" cy="28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Dataset</a:t>
            </a:r>
            <a:endParaRPr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1706400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{D7AAA59F-484B-4AEB-9B89-7873FD8A4296}</a:tableStyleId>
              </a:tblPr>
              <a:tblGrid>
                <a:gridCol w="2865600"/>
                <a:gridCol w="2865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Author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Mitisha Agarwal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URL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https://www.kaggle.com/dsv/2972359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DOI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10.34740/KAGGLE/DSV/2972359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Year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2021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Number of rows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91713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Number of columns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85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Integer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60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Decimal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13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String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Other</a:t>
                      </a:r>
                      <a:endParaRPr b="1"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SVM</a:t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353450" y="1152425"/>
            <a:ext cx="58023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Polynomial Kernel with degree 2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01" name="Google Shape;301;p42"/>
          <p:cNvCxnSpPr/>
          <p:nvPr/>
        </p:nvCxnSpPr>
        <p:spPr>
          <a:xfrm flipH="1" rot="10800000">
            <a:off x="429650" y="1666775"/>
            <a:ext cx="3223800" cy="2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2"/>
          <p:cNvSpPr txBox="1"/>
          <p:nvPr>
            <p:ph type="title"/>
          </p:nvPr>
        </p:nvSpPr>
        <p:spPr>
          <a:xfrm>
            <a:off x="488975" y="2721925"/>
            <a:ext cx="1246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Default Parameters: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C = 1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4620650" y="2721925"/>
            <a:ext cx="1620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Optimal Found: 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C = 10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2234525" y="4266075"/>
            <a:ext cx="1527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</a:t>
            </a:r>
            <a:r>
              <a:rPr lang="ca" sz="1811"/>
              <a:t>9244</a:t>
            </a:r>
            <a:endParaRPr sz="1811"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5960400" y="3697575"/>
            <a:ext cx="28719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</a:t>
            </a:r>
            <a:r>
              <a:rPr lang="ca" sz="1811"/>
              <a:t>9307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Nº of supports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3234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11"/>
              <a:t>	 </a:t>
            </a:r>
            <a:r>
              <a:rPr lang="ca" sz="1611"/>
              <a:t>( 2343 of them have slacks)</a:t>
            </a:r>
            <a:endParaRPr sz="16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Prop of Supports: 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0.1731</a:t>
            </a:r>
            <a:endParaRPr sz="1811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170" y="2597921"/>
            <a:ext cx="2112025" cy="10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007" y="2597925"/>
            <a:ext cx="2079629" cy="10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SVM</a:t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353450" y="1152425"/>
            <a:ext cx="58023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Polynomial Kernel with degree 3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16" name="Google Shape;316;p43"/>
          <p:cNvCxnSpPr/>
          <p:nvPr/>
        </p:nvCxnSpPr>
        <p:spPr>
          <a:xfrm flipH="1" rot="10800000">
            <a:off x="429650" y="1666775"/>
            <a:ext cx="3223800" cy="2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3"/>
          <p:cNvSpPr txBox="1"/>
          <p:nvPr>
            <p:ph type="title"/>
          </p:nvPr>
        </p:nvSpPr>
        <p:spPr>
          <a:xfrm>
            <a:off x="488975" y="2721925"/>
            <a:ext cx="1246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Default Parameters: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C = 1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4620650" y="2721925"/>
            <a:ext cx="1620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Optimal Found: 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C = 10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19" name="Google Shape;319;p43"/>
          <p:cNvSpPr txBox="1"/>
          <p:nvPr>
            <p:ph type="title"/>
          </p:nvPr>
        </p:nvSpPr>
        <p:spPr>
          <a:xfrm>
            <a:off x="2234525" y="4266075"/>
            <a:ext cx="1527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0.9244</a:t>
            </a:r>
            <a:endParaRPr sz="1811"/>
          </a:p>
        </p:txBody>
      </p:sp>
      <p:sp>
        <p:nvSpPr>
          <p:cNvPr id="320" name="Google Shape;320;p43"/>
          <p:cNvSpPr txBox="1"/>
          <p:nvPr>
            <p:ph type="title"/>
          </p:nvPr>
        </p:nvSpPr>
        <p:spPr>
          <a:xfrm>
            <a:off x="5987150" y="3697575"/>
            <a:ext cx="27132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88" u="sng">
                <a:solidFill>
                  <a:srgbClr val="434343"/>
                </a:solidFill>
              </a:rPr>
              <a:t>Accuracy</a:t>
            </a:r>
            <a:r>
              <a:rPr lang="ca" sz="1888">
                <a:solidFill>
                  <a:srgbClr val="434343"/>
                </a:solidFill>
              </a:rPr>
              <a:t> </a:t>
            </a:r>
            <a:r>
              <a:rPr lang="ca" sz="2000">
                <a:solidFill>
                  <a:srgbClr val="434343"/>
                </a:solidFill>
              </a:rPr>
              <a:t> </a:t>
            </a:r>
            <a:r>
              <a:rPr lang="ca" sz="2000"/>
              <a:t>0.9334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88" u="sng">
                <a:solidFill>
                  <a:srgbClr val="434343"/>
                </a:solidFill>
              </a:rPr>
              <a:t>Nº of supports</a:t>
            </a:r>
            <a:r>
              <a:rPr lang="ca" sz="2000">
                <a:solidFill>
                  <a:srgbClr val="434343"/>
                </a:solidFill>
              </a:rPr>
              <a:t> </a:t>
            </a:r>
            <a:r>
              <a:rPr lang="ca" sz="2000"/>
              <a:t>3356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11"/>
              <a:t>	</a:t>
            </a:r>
            <a:r>
              <a:rPr lang="ca" sz="1777"/>
              <a:t> ( 1511 of them have slacks)</a:t>
            </a:r>
            <a:endParaRPr sz="1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88" u="sng">
                <a:solidFill>
                  <a:srgbClr val="434343"/>
                </a:solidFill>
              </a:rPr>
              <a:t>Prop of Supports:</a:t>
            </a:r>
            <a:r>
              <a:rPr lang="ca" sz="2000">
                <a:solidFill>
                  <a:srgbClr val="434343"/>
                </a:solidFill>
              </a:rPr>
              <a:t> </a:t>
            </a:r>
            <a:r>
              <a:rPr lang="ca" sz="2000"/>
              <a:t>0.1731</a:t>
            </a:r>
            <a:endParaRPr sz="2000"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170" y="2597921"/>
            <a:ext cx="2112025" cy="10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007" y="2597925"/>
            <a:ext cx="2079629" cy="10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2158" y="2597921"/>
            <a:ext cx="2112025" cy="10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983" y="2597920"/>
            <a:ext cx="2079649" cy="10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RBF </a:t>
            </a:r>
            <a:r>
              <a:rPr lang="ca" sz="2400">
                <a:solidFill>
                  <a:srgbClr val="434343"/>
                </a:solidFill>
              </a:rPr>
              <a:t>SVM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33" name="Google Shape;333;p44"/>
          <p:cNvCxnSpPr/>
          <p:nvPr/>
        </p:nvCxnSpPr>
        <p:spPr>
          <a:xfrm>
            <a:off x="429650" y="1689575"/>
            <a:ext cx="180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4"/>
          <p:cNvSpPr txBox="1"/>
          <p:nvPr>
            <p:ph type="title"/>
          </p:nvPr>
        </p:nvSpPr>
        <p:spPr>
          <a:xfrm>
            <a:off x="276675" y="2928150"/>
            <a:ext cx="2194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Default Parameters: 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C = 1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gamma = 1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35" name="Google Shape;335;p44"/>
          <p:cNvSpPr txBox="1"/>
          <p:nvPr>
            <p:ph type="title"/>
          </p:nvPr>
        </p:nvSpPr>
        <p:spPr>
          <a:xfrm>
            <a:off x="6348825" y="2191525"/>
            <a:ext cx="29394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0.9360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Nº of supports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3415</a:t>
            </a: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11"/>
              <a:t>	 </a:t>
            </a:r>
            <a:r>
              <a:rPr lang="ca" sz="1611"/>
              <a:t>( 3251 of them have slacks)</a:t>
            </a:r>
            <a:endParaRPr sz="16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Prop of Supports: </a:t>
            </a:r>
            <a:r>
              <a:rPr lang="ca" sz="1700">
                <a:solidFill>
                  <a:srgbClr val="434343"/>
                </a:solidFill>
              </a:rPr>
              <a:t> </a:t>
            </a:r>
            <a:r>
              <a:rPr lang="ca" sz="1811"/>
              <a:t>0.1827</a:t>
            </a:r>
            <a:endParaRPr sz="1700" u="sng">
              <a:solidFill>
                <a:srgbClr val="434343"/>
              </a:solidFill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00" y="1536750"/>
            <a:ext cx="3916093" cy="30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45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Voting Scheme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45" name="Google Shape;345;p45"/>
          <p:cNvCxnSpPr/>
          <p:nvPr/>
        </p:nvCxnSpPr>
        <p:spPr>
          <a:xfrm>
            <a:off x="429650" y="1689575"/>
            <a:ext cx="180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000" y="1922400"/>
            <a:ext cx="3048649" cy="23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>
            <p:ph type="title"/>
          </p:nvPr>
        </p:nvSpPr>
        <p:spPr>
          <a:xfrm>
            <a:off x="488975" y="2721925"/>
            <a:ext cx="9414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Majority Voting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48" name="Google Shape;348;p45"/>
          <p:cNvSpPr txBox="1"/>
          <p:nvPr>
            <p:ph type="title"/>
          </p:nvPr>
        </p:nvSpPr>
        <p:spPr>
          <a:xfrm>
            <a:off x="4620650" y="2721925"/>
            <a:ext cx="9894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Weighted Majority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050" y="1878248"/>
            <a:ext cx="3048649" cy="2387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>
            <p:ph type="title"/>
          </p:nvPr>
        </p:nvSpPr>
        <p:spPr>
          <a:xfrm>
            <a:off x="2234525" y="426607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0.901</a:t>
            </a:r>
            <a:endParaRPr sz="1811"/>
          </a:p>
        </p:txBody>
      </p:sp>
      <p:sp>
        <p:nvSpPr>
          <p:cNvPr id="351" name="Google Shape;351;p45"/>
          <p:cNvSpPr txBox="1"/>
          <p:nvPr>
            <p:ph type="title"/>
          </p:nvPr>
        </p:nvSpPr>
        <p:spPr>
          <a:xfrm>
            <a:off x="6477375" y="426607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</a:t>
            </a:r>
            <a:r>
              <a:rPr lang="ca" sz="1700" u="sng">
                <a:solidFill>
                  <a:srgbClr val="434343"/>
                </a:solidFill>
              </a:rPr>
              <a:t>a</a:t>
            </a:r>
            <a:r>
              <a:rPr lang="ca" sz="1700" u="sng">
                <a:solidFill>
                  <a:srgbClr val="434343"/>
                </a:solidFill>
              </a:rPr>
              <a:t>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0.906</a:t>
            </a:r>
            <a:endParaRPr sz="181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6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Bagging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60" name="Google Shape;360;p46"/>
          <p:cNvCxnSpPr/>
          <p:nvPr/>
        </p:nvCxnSpPr>
        <p:spPr>
          <a:xfrm>
            <a:off x="429650" y="1689575"/>
            <a:ext cx="108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6"/>
          <p:cNvSpPr txBox="1"/>
          <p:nvPr>
            <p:ph type="title"/>
          </p:nvPr>
        </p:nvSpPr>
        <p:spPr>
          <a:xfrm>
            <a:off x="1323525" y="2758225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KNN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62" name="Google Shape;362;p46"/>
          <p:cNvSpPr txBox="1"/>
          <p:nvPr>
            <p:ph type="title"/>
          </p:nvPr>
        </p:nvSpPr>
        <p:spPr>
          <a:xfrm>
            <a:off x="6623275" y="275822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0.815</a:t>
            </a:r>
            <a:endParaRPr sz="1811"/>
          </a:p>
        </p:txBody>
      </p:sp>
      <p:sp>
        <p:nvSpPr>
          <p:cNvPr id="363" name="Google Shape;363;p46"/>
          <p:cNvSpPr txBox="1"/>
          <p:nvPr>
            <p:ph type="title"/>
          </p:nvPr>
        </p:nvSpPr>
        <p:spPr>
          <a:xfrm>
            <a:off x="6826475" y="6334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max_features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0.35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64" name="Google Shape;364;p46"/>
          <p:cNvSpPr txBox="1"/>
          <p:nvPr>
            <p:ph type="title"/>
          </p:nvPr>
        </p:nvSpPr>
        <p:spPr>
          <a:xfrm>
            <a:off x="6831925" y="9961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n_estimators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100</a:t>
            </a:r>
            <a:endParaRPr sz="1811"/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000" y="1569600"/>
            <a:ext cx="3600001" cy="2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7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Bagging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74" name="Google Shape;374;p47"/>
          <p:cNvCxnSpPr/>
          <p:nvPr/>
        </p:nvCxnSpPr>
        <p:spPr>
          <a:xfrm>
            <a:off x="429650" y="1689575"/>
            <a:ext cx="108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7"/>
          <p:cNvSpPr txBox="1"/>
          <p:nvPr>
            <p:ph type="title"/>
          </p:nvPr>
        </p:nvSpPr>
        <p:spPr>
          <a:xfrm>
            <a:off x="488975" y="2721925"/>
            <a:ext cx="9414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Naïve Bayes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76" name="Google Shape;376;p47"/>
          <p:cNvSpPr txBox="1"/>
          <p:nvPr>
            <p:ph type="title"/>
          </p:nvPr>
        </p:nvSpPr>
        <p:spPr>
          <a:xfrm>
            <a:off x="4620650" y="2721925"/>
            <a:ext cx="9894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Decision Tree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77" name="Google Shape;377;p47"/>
          <p:cNvSpPr txBox="1"/>
          <p:nvPr>
            <p:ph type="title"/>
          </p:nvPr>
        </p:nvSpPr>
        <p:spPr>
          <a:xfrm>
            <a:off x="2234525" y="426607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0.858</a:t>
            </a:r>
            <a:endParaRPr sz="1811"/>
          </a:p>
        </p:txBody>
      </p:sp>
      <p:sp>
        <p:nvSpPr>
          <p:cNvPr id="378" name="Google Shape;378;p47"/>
          <p:cNvSpPr txBox="1"/>
          <p:nvPr>
            <p:ph type="title"/>
          </p:nvPr>
        </p:nvSpPr>
        <p:spPr>
          <a:xfrm>
            <a:off x="6477375" y="426607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0.921</a:t>
            </a:r>
            <a:endParaRPr sz="1811"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800" y="1879200"/>
            <a:ext cx="3049200" cy="238853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>
            <p:ph type="title"/>
          </p:nvPr>
        </p:nvSpPr>
        <p:spPr>
          <a:xfrm>
            <a:off x="6831925" y="9961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n_estimators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100</a:t>
            </a:r>
            <a:endParaRPr sz="1811"/>
          </a:p>
        </p:txBody>
      </p:sp>
      <p:sp>
        <p:nvSpPr>
          <p:cNvPr id="381" name="Google Shape;381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>
            <p:ph type="title"/>
          </p:nvPr>
        </p:nvSpPr>
        <p:spPr>
          <a:xfrm>
            <a:off x="6826475" y="6334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max_features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0.35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000" y="1922400"/>
            <a:ext cx="3049200" cy="238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8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RandomForest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92" name="Google Shape;392;p48"/>
          <p:cNvCxnSpPr/>
          <p:nvPr/>
        </p:nvCxnSpPr>
        <p:spPr>
          <a:xfrm>
            <a:off x="429650" y="1689575"/>
            <a:ext cx="1800000" cy="4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8"/>
          <p:cNvSpPr txBox="1"/>
          <p:nvPr>
            <p:ph type="title"/>
          </p:nvPr>
        </p:nvSpPr>
        <p:spPr>
          <a:xfrm>
            <a:off x="6623275" y="275822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0.928</a:t>
            </a:r>
            <a:endParaRPr sz="1811"/>
          </a:p>
        </p:txBody>
      </p:sp>
      <p:sp>
        <p:nvSpPr>
          <p:cNvPr id="394" name="Google Shape;394;p48"/>
          <p:cNvSpPr txBox="1"/>
          <p:nvPr>
            <p:ph type="title"/>
          </p:nvPr>
        </p:nvSpPr>
        <p:spPr>
          <a:xfrm>
            <a:off x="6826475" y="6334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max_features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0.35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95" name="Google Shape;395;p48"/>
          <p:cNvSpPr txBox="1"/>
          <p:nvPr>
            <p:ph type="title"/>
          </p:nvPr>
        </p:nvSpPr>
        <p:spPr>
          <a:xfrm>
            <a:off x="6831925" y="9961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n_estimators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100</a:t>
            </a:r>
            <a:endParaRPr sz="1811"/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000" y="1569600"/>
            <a:ext cx="3600001" cy="282219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>
            <p:ph type="title"/>
          </p:nvPr>
        </p:nvSpPr>
        <p:spPr>
          <a:xfrm>
            <a:off x="1323525" y="2758225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Basic Version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9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RandomForest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406" name="Google Shape;406;p49"/>
          <p:cNvCxnSpPr/>
          <p:nvPr/>
        </p:nvCxnSpPr>
        <p:spPr>
          <a:xfrm>
            <a:off x="429650" y="1689575"/>
            <a:ext cx="1800000" cy="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49"/>
          <p:cNvSpPr txBox="1"/>
          <p:nvPr>
            <p:ph type="title"/>
          </p:nvPr>
        </p:nvSpPr>
        <p:spPr>
          <a:xfrm>
            <a:off x="6623275" y="275822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0.934</a:t>
            </a:r>
            <a:endParaRPr sz="1811"/>
          </a:p>
        </p:txBody>
      </p:sp>
      <p:sp>
        <p:nvSpPr>
          <p:cNvPr id="408" name="Google Shape;408;p49"/>
          <p:cNvSpPr txBox="1"/>
          <p:nvPr>
            <p:ph type="title"/>
          </p:nvPr>
        </p:nvSpPr>
        <p:spPr>
          <a:xfrm>
            <a:off x="6826475" y="6334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max_features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0.35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409" name="Google Shape;409;p49"/>
          <p:cNvSpPr txBox="1"/>
          <p:nvPr>
            <p:ph type="title"/>
          </p:nvPr>
        </p:nvSpPr>
        <p:spPr>
          <a:xfrm>
            <a:off x="6831925" y="996125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n_estimators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100</a:t>
            </a:r>
            <a:endParaRPr sz="1811"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000" y="1569600"/>
            <a:ext cx="3600001" cy="282219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>
            <p:ph type="title"/>
          </p:nvPr>
        </p:nvSpPr>
        <p:spPr>
          <a:xfrm>
            <a:off x="1171125" y="2758225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ExtraTreesClassifier Version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Boosting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420" name="Google Shape;420;p50"/>
          <p:cNvCxnSpPr/>
          <p:nvPr/>
        </p:nvCxnSpPr>
        <p:spPr>
          <a:xfrm>
            <a:off x="429650" y="1689575"/>
            <a:ext cx="10800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50"/>
          <p:cNvSpPr txBox="1"/>
          <p:nvPr>
            <p:ph type="title"/>
          </p:nvPr>
        </p:nvSpPr>
        <p:spPr>
          <a:xfrm>
            <a:off x="6623275" y="2758225"/>
            <a:ext cx="1314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Accuracy</a:t>
            </a:r>
            <a:r>
              <a:rPr lang="ca" sz="1700">
                <a:solidFill>
                  <a:srgbClr val="434343"/>
                </a:solidFill>
              </a:rPr>
              <a:t>  </a:t>
            </a:r>
            <a:r>
              <a:rPr lang="ca" sz="1811"/>
              <a:t>0.889</a:t>
            </a:r>
            <a:endParaRPr sz="1811"/>
          </a:p>
        </p:txBody>
      </p:sp>
      <p:sp>
        <p:nvSpPr>
          <p:cNvPr id="422" name="Google Shape;422;p50"/>
          <p:cNvSpPr txBox="1"/>
          <p:nvPr>
            <p:ph type="title"/>
          </p:nvPr>
        </p:nvSpPr>
        <p:spPr>
          <a:xfrm>
            <a:off x="6831925" y="633600"/>
            <a:ext cx="19689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u="sng">
                <a:solidFill>
                  <a:srgbClr val="434343"/>
                </a:solidFill>
              </a:rPr>
              <a:t>n_estimators</a:t>
            </a:r>
            <a:r>
              <a:rPr lang="ca" sz="1700">
                <a:solidFill>
                  <a:srgbClr val="434343"/>
                </a:solidFill>
              </a:rPr>
              <a:t> = </a:t>
            </a:r>
            <a:r>
              <a:rPr lang="ca" sz="1700"/>
              <a:t>100</a:t>
            </a:r>
            <a:endParaRPr sz="1811"/>
          </a:p>
        </p:txBody>
      </p:sp>
      <p:sp>
        <p:nvSpPr>
          <p:cNvPr id="423" name="Google Shape;423;p50"/>
          <p:cNvSpPr txBox="1"/>
          <p:nvPr>
            <p:ph type="title"/>
          </p:nvPr>
        </p:nvSpPr>
        <p:spPr>
          <a:xfrm>
            <a:off x="1171125" y="2758225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Adaboost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000" y="1569600"/>
            <a:ext cx="3600001" cy="2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Ricard Guixaró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51"/>
          <p:cNvSpPr txBox="1"/>
          <p:nvPr>
            <p:ph type="title"/>
          </p:nvPr>
        </p:nvSpPr>
        <p:spPr>
          <a:xfrm>
            <a:off x="353450" y="1152425"/>
            <a:ext cx="223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</a:rPr>
              <a:t>Conclusions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433" name="Google Shape;433;p51"/>
          <p:cNvCxnSpPr/>
          <p:nvPr/>
        </p:nvCxnSpPr>
        <p:spPr>
          <a:xfrm>
            <a:off x="429650" y="1689575"/>
            <a:ext cx="1440000" cy="5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51"/>
          <p:cNvSpPr txBox="1"/>
          <p:nvPr>
            <p:ph type="title"/>
          </p:nvPr>
        </p:nvSpPr>
        <p:spPr>
          <a:xfrm>
            <a:off x="1008500" y="3621775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Adaboost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435" name="Google Shape;435;p51"/>
          <p:cNvSpPr txBox="1"/>
          <p:nvPr>
            <p:ph type="title"/>
          </p:nvPr>
        </p:nvSpPr>
        <p:spPr>
          <a:xfrm>
            <a:off x="1008500" y="1937688"/>
            <a:ext cx="14166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Voting Scheme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436" name="Google Shape;436;p51"/>
          <p:cNvSpPr txBox="1"/>
          <p:nvPr>
            <p:ph type="title"/>
          </p:nvPr>
        </p:nvSpPr>
        <p:spPr>
          <a:xfrm>
            <a:off x="1008500" y="2503350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Bagging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437" name="Google Shape;437;p51"/>
          <p:cNvSpPr txBox="1"/>
          <p:nvPr>
            <p:ph type="title"/>
          </p:nvPr>
        </p:nvSpPr>
        <p:spPr>
          <a:xfrm>
            <a:off x="1008500" y="3088188"/>
            <a:ext cx="1626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434343"/>
                </a:solidFill>
              </a:rPr>
              <a:t>RandomForest</a:t>
            </a:r>
            <a:endParaRPr sz="1700">
              <a:solidFill>
                <a:srgbClr val="434343"/>
              </a:solidFill>
            </a:endParaRPr>
          </a:p>
        </p:txBody>
      </p:sp>
      <p:cxnSp>
        <p:nvCxnSpPr>
          <p:cNvPr id="438" name="Google Shape;438;p51"/>
          <p:cNvCxnSpPr/>
          <p:nvPr/>
        </p:nvCxnSpPr>
        <p:spPr>
          <a:xfrm rot="5400000">
            <a:off x="1355900" y="2972575"/>
            <a:ext cx="2160000" cy="2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1"/>
          <p:cNvSpPr txBox="1"/>
          <p:nvPr>
            <p:ph type="title"/>
          </p:nvPr>
        </p:nvSpPr>
        <p:spPr>
          <a:xfrm>
            <a:off x="2684900" y="3088200"/>
            <a:ext cx="5607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ca" sz="1700">
                <a:solidFill>
                  <a:srgbClr val="434343"/>
                </a:solidFill>
              </a:rPr>
              <a:t>Best Meta-Learning Algorithm, great results</a:t>
            </a:r>
            <a:endParaRPr b="0" sz="1700">
              <a:solidFill>
                <a:srgbClr val="434343"/>
              </a:solidFill>
            </a:endParaRPr>
          </a:p>
        </p:txBody>
      </p:sp>
      <p:sp>
        <p:nvSpPr>
          <p:cNvPr id="440" name="Google Shape;440;p51"/>
          <p:cNvSpPr txBox="1"/>
          <p:nvPr>
            <p:ph type="title"/>
          </p:nvPr>
        </p:nvSpPr>
        <p:spPr>
          <a:xfrm>
            <a:off x="2675825" y="3621775"/>
            <a:ext cx="5607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ca" sz="1700">
                <a:solidFill>
                  <a:srgbClr val="434343"/>
                </a:solidFill>
              </a:rPr>
              <a:t>Really poor performance compared to the others</a:t>
            </a:r>
            <a:endParaRPr b="0" sz="1700">
              <a:solidFill>
                <a:srgbClr val="434343"/>
              </a:solidFill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2675825" y="2554975"/>
            <a:ext cx="5607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ca" sz="1700">
                <a:solidFill>
                  <a:srgbClr val="434343"/>
                </a:solidFill>
              </a:rPr>
              <a:t>Nice accuracy when using Decision Tree classifier, not so much for the others</a:t>
            </a:r>
            <a:endParaRPr b="0" sz="1700">
              <a:solidFill>
                <a:srgbClr val="434343"/>
              </a:solidFill>
            </a:endParaRPr>
          </a:p>
        </p:txBody>
      </p:sp>
      <p:sp>
        <p:nvSpPr>
          <p:cNvPr id="442" name="Google Shape;442;p51"/>
          <p:cNvSpPr txBox="1"/>
          <p:nvPr>
            <p:ph type="title"/>
          </p:nvPr>
        </p:nvSpPr>
        <p:spPr>
          <a:xfrm>
            <a:off x="2675825" y="1945375"/>
            <a:ext cx="56079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ca" sz="1700">
                <a:solidFill>
                  <a:srgbClr val="434343"/>
                </a:solidFill>
              </a:rPr>
              <a:t>Both Majority and Weighted Votings obtained good and similar results</a:t>
            </a:r>
            <a:endParaRPr b="0"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838" y="473588"/>
            <a:ext cx="4196325" cy="4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 txBox="1"/>
          <p:nvPr>
            <p:ph idx="1" type="body"/>
          </p:nvPr>
        </p:nvSpPr>
        <p:spPr>
          <a:xfrm>
            <a:off x="2357700" y="1192475"/>
            <a:ext cx="6474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High accuracy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Long execution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Importance of Preprocessing</a:t>
            </a: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Ramon Ribas Domingo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BMI boxplot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26" y="1438698"/>
            <a:ext cx="4104550" cy="30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Sex Distribution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011" y="1401100"/>
            <a:ext cx="4047975" cy="30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Hospital Deaths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38" y="1355496"/>
            <a:ext cx="4154925" cy="3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1004150" y="1751774"/>
            <a:ext cx="71367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4460"/>
              <a:t>Description of the Pre-processing of the Data</a:t>
            </a:r>
            <a:endParaRPr sz="446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Deletion of Columns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Drop IDs: 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encounter_id</a:t>
            </a:r>
            <a:r>
              <a:rPr lang="ca"/>
              <a:t>, 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patient_id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Drop features with few </a:t>
            </a:r>
            <a:r>
              <a:rPr lang="ca"/>
              <a:t>occurrences</a:t>
            </a:r>
            <a:r>
              <a:rPr lang="ca"/>
              <a:t>:</a:t>
            </a:r>
            <a:r>
              <a:rPr lang="ca">
                <a:latin typeface="Courier New"/>
                <a:ea typeface="Courier New"/>
                <a:cs typeface="Courier New"/>
                <a:sym typeface="Courier New"/>
              </a:rPr>
              <a:t> aids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" y="4642150"/>
            <a:ext cx="266275" cy="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16200" y="4605925"/>
            <a:ext cx="19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Open Sans"/>
                <a:ea typeface="Open Sans"/>
                <a:cs typeface="Open Sans"/>
                <a:sym typeface="Open Sans"/>
              </a:rPr>
              <a:t>David Daniel Streuli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